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media/image18.jpg" ContentType="image/png"/>
  <Override PartName="/ppt/media/image19.jpg" ContentType="image/png"/>
  <Override PartName="/ppt/media/image20.jpg" ContentType="image/png"/>
  <Override PartName="/ppt/media/image21.jpg" ContentType="image/png"/>
  <Override PartName="/ppt/media/image23.jpg" ContentType="image/png"/>
  <Override PartName="/ppt/media/image24.JPG" ContentType="image/png"/>
  <Override PartName="/ppt/media/image27.jpg" ContentType="image/png"/>
  <Override PartName="/ppt/media/image30.jpg" ContentType="image/png"/>
  <Override PartName="/ppt/media/image3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95" r:id="rId6"/>
    <p:sldId id="288" r:id="rId7"/>
    <p:sldId id="279" r:id="rId8"/>
    <p:sldId id="290" r:id="rId9"/>
    <p:sldId id="276" r:id="rId10"/>
    <p:sldId id="297" r:id="rId11"/>
    <p:sldId id="298" r:id="rId12"/>
    <p:sldId id="299" r:id="rId13"/>
    <p:sldId id="292" r:id="rId14"/>
    <p:sldId id="300" r:id="rId15"/>
    <p:sldId id="302" r:id="rId16"/>
    <p:sldId id="303" r:id="rId17"/>
    <p:sldId id="304" r:id="rId18"/>
    <p:sldId id="307" r:id="rId19"/>
    <p:sldId id="308" r:id="rId20"/>
    <p:sldId id="280" r:id="rId21"/>
    <p:sldId id="264" r:id="rId22"/>
    <p:sldId id="296" r:id="rId23"/>
    <p:sldId id="284" r:id="rId24"/>
    <p:sldId id="257" r:id="rId25"/>
    <p:sldId id="259" r:id="rId26"/>
    <p:sldId id="289" r:id="rId27"/>
    <p:sldId id="283" r:id="rId28"/>
    <p:sldId id="285" r:id="rId29"/>
    <p:sldId id="293" r:id="rId30"/>
    <p:sldId id="294" r:id="rId31"/>
    <p:sldId id="260" r:id="rId32"/>
    <p:sldId id="287" r:id="rId33"/>
    <p:sldId id="263" r:id="rId34"/>
    <p:sldId id="286" r:id="rId35"/>
    <p:sldId id="281" r:id="rId36"/>
    <p:sldId id="282" r:id="rId37"/>
    <p:sldId id="277" r:id="rId38"/>
    <p:sldId id="274" r:id="rId39"/>
    <p:sldId id="275" r:id="rId40"/>
    <p:sldId id="272" r:id="rId41"/>
    <p:sldId id="273" r:id="rId42"/>
    <p:sldId id="266" r:id="rId43"/>
    <p:sldId id="271" r:id="rId44"/>
    <p:sldId id="270" r:id="rId45"/>
    <p:sldId id="268" r:id="rId46"/>
    <p:sldId id="265" r:id="rId47"/>
  </p:sldIdLst>
  <p:sldSz cx="9144000" cy="6858000" type="screen4x3"/>
  <p:notesSz cx="6858000" cy="9144000"/>
  <p:embeddedFontLst>
    <p:embeddedFont>
      <p:font typeface="Roboto" panose="020B0604020202020204" charset="0"/>
      <p:regular r:id="rId48"/>
      <p:bold r:id="rId49"/>
      <p:italic r:id="rId50"/>
      <p:boldItalic r:id="rId51"/>
    </p:embeddedFont>
    <p:embeddedFont>
      <p:font typeface="Roboto Condensed Light" panose="020B0604020202020204" charset="0"/>
      <p:regular r:id="rId52"/>
      <p:italic r:id="rId5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 autoAdjust="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770" y="10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6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www.digikey.com/products/en?keywords=1490-1067-1-ND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XC2283Ct-ND" TargetMode="External"/><Relationship Id="rId2" Type="http://schemas.openxmlformats.org/officeDocument/2006/relationships/hyperlink" Target="https://www.digikey.com/products/en?keywords=US3200005Zct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68-1131-1-ND" TargetMode="External"/><Relationship Id="rId2" Type="http://schemas.openxmlformats.org/officeDocument/2006/relationships/hyperlink" Target="https://www.digikey.com/products/en?keywords=732-31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828-1057-1-ND" TargetMode="External"/><Relationship Id="rId2" Type="http://schemas.openxmlformats.org/officeDocument/2006/relationships/hyperlink" Target="https://www.digikey.com/products/en?keywords=296-51834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maxim-integrated/MAX30003CTI/MAX30003CTI-ND/6226574" TargetMode="External"/><Relationship Id="rId2" Type="http://schemas.openxmlformats.org/officeDocument/2006/relationships/hyperlink" Target="https://www.digikey.com/product-detail/en/maxim-integrated/MAX30102EFD/MAX30102EFD-ND/616686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texas-instruments/BQ25100YFPT/296-38373-1-ND/4989057" TargetMode="External"/><Relationship Id="rId2" Type="http://schemas.openxmlformats.org/officeDocument/2006/relationships/hyperlink" Target="https://www.digikey.com/products/en?keywords=296-39952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ADP172ACBZ-3.0-R7CT-ND" TargetMode="External"/><Relationship Id="rId2" Type="http://schemas.openxmlformats.org/officeDocument/2006/relationships/hyperlink" Target="https://www.digikey.com/products/en?keywords=1662-1617-1-N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s/en?keywords=732-9675-ND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g"/><Relationship Id="rId4" Type="http://schemas.openxmlformats.org/officeDocument/2006/relationships/hyperlink" Target="https://www.digikey.com/product-detail/en/texas-instruments/BQ27621YZFR-G1A/296-37460-1-ND/4759540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620719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Bio-Sensor Wearable Development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 Demolder</a:t>
            </a:r>
          </a:p>
          <a:p>
            <a:r>
              <a:rPr lang="en-US" dirty="0"/>
              <a:t>Date 7/05/2020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D4E2-F1A4-422A-B011-A628A440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" y="967666"/>
            <a:ext cx="759457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9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642517"/>
          </a:xfrm>
        </p:spPr>
        <p:txBody>
          <a:bodyPr/>
          <a:lstStyle/>
          <a:p>
            <a:r>
              <a:rPr lang="en-US" dirty="0"/>
              <a:t>PCB design</a:t>
            </a:r>
          </a:p>
          <a:p>
            <a:pPr lvl="1"/>
            <a:r>
              <a:rPr lang="en-US" strike="sngStrike" dirty="0"/>
              <a:t>Major component layout (2 hours)</a:t>
            </a:r>
          </a:p>
          <a:p>
            <a:pPr lvl="1"/>
            <a:r>
              <a:rPr lang="en-US" strike="sngStrike" dirty="0"/>
              <a:t>BLE antenna and impedance matching circuit (3 hours)</a:t>
            </a:r>
          </a:p>
          <a:p>
            <a:pPr lvl="1"/>
            <a:r>
              <a:rPr lang="en-US" strike="sngStrike" dirty="0"/>
              <a:t>Wireless charging (2 hours)</a:t>
            </a:r>
          </a:p>
          <a:p>
            <a:pPr lvl="1"/>
            <a:r>
              <a:rPr lang="en-US" strike="sngStrike" dirty="0"/>
              <a:t>Lithium battery charging (1 hours)</a:t>
            </a:r>
          </a:p>
          <a:p>
            <a:pPr lvl="1"/>
            <a:r>
              <a:rPr lang="en-US" strike="sngStrike" dirty="0"/>
              <a:t>Overall board construction(1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(3 hours)</a:t>
            </a:r>
          </a:p>
          <a:p>
            <a:pPr lvl="1"/>
            <a:r>
              <a:rPr lang="en-US" strike="sngStrike" dirty="0"/>
              <a:t>Test points, connectors, jumpers (1 hours)</a:t>
            </a:r>
          </a:p>
          <a:p>
            <a:pPr lvl="1"/>
            <a:r>
              <a:rPr lang="en-US" strike="sngStrike" dirty="0"/>
              <a:t>Gerber file generation (2 hours)</a:t>
            </a:r>
          </a:p>
          <a:p>
            <a:pPr lvl="1"/>
            <a:r>
              <a:rPr lang="en-US" strike="sngStrike" dirty="0"/>
              <a:t>BOM generation (2 hours)</a:t>
            </a:r>
          </a:p>
          <a:p>
            <a:r>
              <a:rPr lang="en-US" dirty="0"/>
              <a:t>Estimated time: 16 hours</a:t>
            </a:r>
          </a:p>
          <a:p>
            <a:r>
              <a:rPr lang="en-US" dirty="0"/>
              <a:t>Actual time spent: 20 hours</a:t>
            </a:r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PCB design</a:t>
            </a:r>
          </a:p>
        </p:txBody>
      </p:sp>
    </p:spTree>
    <p:extLst>
      <p:ext uri="{BB962C8B-B14F-4D97-AF65-F5344CB8AC3E}">
        <p14:creationId xmlns:p14="http://schemas.microsoft.com/office/powerpoint/2010/main" val="407032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51C5C-7979-4DDB-A5D8-7856A6D9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" y="1060862"/>
            <a:ext cx="7562842" cy="5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BDE-8008-4013-B019-73704E5B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" y="1029810"/>
            <a:ext cx="7585275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D3C2-3078-44D5-A539-2E013FC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1330728"/>
            <a:ext cx="8762260" cy="4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4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manufacturing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4961480"/>
          </a:xfrm>
        </p:spPr>
        <p:txBody>
          <a:bodyPr/>
          <a:lstStyle/>
          <a:p>
            <a:r>
              <a:rPr lang="en-US" dirty="0"/>
              <a:t>Dimensions: 99.568 x 76.454 mm</a:t>
            </a:r>
          </a:p>
          <a:p>
            <a:r>
              <a:rPr lang="en-US" dirty="0"/>
              <a:t>Layers: 2</a:t>
            </a:r>
          </a:p>
          <a:p>
            <a:r>
              <a:rPr lang="en-US" dirty="0"/>
              <a:t>Minimum trace/space: 6 mil</a:t>
            </a:r>
          </a:p>
          <a:p>
            <a:r>
              <a:rPr lang="en-US" dirty="0"/>
              <a:t>Minimum hole size: 12 mil</a:t>
            </a:r>
          </a:p>
          <a:p>
            <a:r>
              <a:rPr lang="en-US" dirty="0"/>
              <a:t>Thickness: 1.6mm</a:t>
            </a:r>
          </a:p>
          <a:p>
            <a:r>
              <a:rPr lang="en-US" dirty="0"/>
              <a:t>Solder mask: Green</a:t>
            </a:r>
          </a:p>
          <a:p>
            <a:r>
              <a:rPr lang="en-US" dirty="0"/>
              <a:t>Surface finish:  HASL with lead</a:t>
            </a:r>
          </a:p>
          <a:p>
            <a:r>
              <a:rPr lang="en-US" dirty="0"/>
              <a:t>Copper weight: 1 oz</a:t>
            </a:r>
          </a:p>
          <a:p>
            <a:r>
              <a:rPr lang="en-US" dirty="0"/>
              <a:t>Material type: FR4</a:t>
            </a:r>
          </a:p>
        </p:txBody>
      </p:sp>
    </p:spTree>
    <p:extLst>
      <p:ext uri="{BB962C8B-B14F-4D97-AF65-F5344CB8AC3E}">
        <p14:creationId xmlns:p14="http://schemas.microsoft.com/office/powerpoint/2010/main" val="1690633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E469-8B28-4985-BA8A-11CB45D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137A-DA99-4654-930D-746384862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2500" cy="5441796"/>
          </a:xfrm>
        </p:spPr>
        <p:txBody>
          <a:bodyPr>
            <a:normAutofit/>
          </a:bodyPr>
          <a:lstStyle/>
          <a:p>
            <a:r>
              <a:rPr lang="en-US" dirty="0"/>
              <a:t>PCB Manufacturing:</a:t>
            </a:r>
          </a:p>
          <a:p>
            <a:pPr lvl="1"/>
            <a:r>
              <a:rPr lang="en-US" dirty="0"/>
              <a:t>Price: $20</a:t>
            </a:r>
          </a:p>
          <a:p>
            <a:pPr lvl="1"/>
            <a:r>
              <a:rPr lang="en-US" dirty="0"/>
              <a:t>Manufacturer: </a:t>
            </a:r>
            <a:r>
              <a:rPr lang="en-US" dirty="0" err="1"/>
              <a:t>PCBMinions</a:t>
            </a:r>
            <a:endParaRPr lang="en-US" dirty="0"/>
          </a:p>
          <a:p>
            <a:pPr lvl="1"/>
            <a:r>
              <a:rPr lang="en-US" dirty="0"/>
              <a:t>Lead time: 4 days</a:t>
            </a:r>
          </a:p>
          <a:p>
            <a:r>
              <a:rPr lang="en-US" dirty="0"/>
              <a:t>BOM:</a:t>
            </a:r>
          </a:p>
          <a:p>
            <a:pPr lvl="1"/>
            <a:r>
              <a:rPr lang="en-US" dirty="0"/>
              <a:t>Price: ~$289.63</a:t>
            </a:r>
          </a:p>
          <a:p>
            <a:pPr lvl="1"/>
            <a:r>
              <a:rPr lang="en-US" dirty="0"/>
              <a:t>Board Quantity: 3</a:t>
            </a:r>
          </a:p>
          <a:p>
            <a:pPr lvl="1"/>
            <a:r>
              <a:rPr lang="en-US" dirty="0"/>
              <a:t>Supplier: </a:t>
            </a:r>
            <a:r>
              <a:rPr lang="en-US" dirty="0" err="1"/>
              <a:t>Digikey</a:t>
            </a:r>
            <a:r>
              <a:rPr lang="en-US" dirty="0"/>
              <a:t>/Mouser </a:t>
            </a:r>
          </a:p>
          <a:p>
            <a:pPr lvl="1"/>
            <a:r>
              <a:rPr lang="en-US" dirty="0"/>
              <a:t>Lead time: 1-5 days</a:t>
            </a:r>
          </a:p>
          <a:p>
            <a:r>
              <a:rPr lang="en-US" dirty="0"/>
              <a:t>Stencil:</a:t>
            </a:r>
          </a:p>
          <a:p>
            <a:pPr lvl="1"/>
            <a:r>
              <a:rPr lang="en-US" dirty="0"/>
              <a:t>Price: ~46.25</a:t>
            </a:r>
          </a:p>
          <a:p>
            <a:pPr lvl="1"/>
            <a:r>
              <a:rPr lang="en-US" dirty="0"/>
              <a:t>Supplier: OSH Stencil</a:t>
            </a:r>
          </a:p>
          <a:p>
            <a:pPr lvl="1"/>
            <a:r>
              <a:rPr lang="en-US" dirty="0"/>
              <a:t>Lead time: 5 days</a:t>
            </a:r>
          </a:p>
        </p:txBody>
      </p:sp>
    </p:spTree>
    <p:extLst>
      <p:ext uri="{BB962C8B-B14F-4D97-AF65-F5344CB8AC3E}">
        <p14:creationId xmlns:p14="http://schemas.microsoft.com/office/powerpoint/2010/main" val="2261590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strike="sngStrike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strike="sngStrike" dirty="0"/>
              <a:t>I</a:t>
            </a:r>
            <a:r>
              <a:rPr lang="en-US" strike="sngStrike" baseline="30000" dirty="0"/>
              <a:t>2</a:t>
            </a:r>
            <a:r>
              <a:rPr lang="en-US" strike="sngStrike" dirty="0"/>
              <a:t>C driver (4 hours)</a:t>
            </a:r>
          </a:p>
          <a:p>
            <a:pPr lvl="2"/>
            <a:r>
              <a:rPr lang="en-US" strike="sngStrike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883008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PATH FORWARD</a:t>
            </a:r>
          </a:p>
        </p:txBody>
      </p:sp>
    </p:spTree>
    <p:extLst>
      <p:ext uri="{BB962C8B-B14F-4D97-AF65-F5344CB8AC3E}">
        <p14:creationId xmlns:p14="http://schemas.microsoft.com/office/powerpoint/2010/main" val="3083800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76D47-8142-431A-986B-B29D3FF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 drivers</a:t>
            </a:r>
          </a:p>
          <a:p>
            <a:pPr lvl="1"/>
            <a:r>
              <a:rPr lang="en-US" dirty="0"/>
              <a:t>ECG driver</a:t>
            </a:r>
          </a:p>
          <a:p>
            <a:pPr lvl="1"/>
            <a:r>
              <a:rPr lang="en-US" dirty="0"/>
              <a:t>RTT driver</a:t>
            </a:r>
          </a:p>
          <a:p>
            <a:pPr lvl="1"/>
            <a:r>
              <a:rPr lang="en-US" dirty="0"/>
              <a:t>USB driver</a:t>
            </a:r>
          </a:p>
          <a:p>
            <a:pPr lvl="1"/>
            <a:r>
              <a:rPr lang="en-US" dirty="0"/>
              <a:t>IMU driver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E0BA4-36ED-4C2F-862A-1135E550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 (7/05/20 – 7/12/20)</a:t>
            </a:r>
          </a:p>
        </p:txBody>
      </p:sp>
    </p:spTree>
    <p:extLst>
      <p:ext uri="{BB962C8B-B14F-4D97-AF65-F5344CB8AC3E}">
        <p14:creationId xmlns:p14="http://schemas.microsoft.com/office/powerpoint/2010/main" val="124562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572500" cy="5441797"/>
          </a:xfrm>
        </p:spPr>
        <p:txBody>
          <a:bodyPr>
            <a:normAutofit/>
          </a:bodyPr>
          <a:lstStyle/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Gantt Chart update</a:t>
            </a:r>
          </a:p>
          <a:p>
            <a:r>
              <a:rPr lang="en-US" dirty="0"/>
              <a:t>Progress update</a:t>
            </a:r>
          </a:p>
          <a:p>
            <a:pPr lvl="1"/>
            <a:r>
              <a:rPr lang="en-US" dirty="0"/>
              <a:t>Current progress</a:t>
            </a:r>
          </a:p>
          <a:p>
            <a:pPr lvl="1"/>
            <a:r>
              <a:rPr lang="en-US" dirty="0"/>
              <a:t>Path forward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8925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908010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636308" cy="5362870"/>
          </a:xfrm>
        </p:spPr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Design a development board to test the functionality of different ‘plug-in-play’ sensors, wireless charging, and BLE communication. In the future, these sensors will be used in different combinations to build wearable devices.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3198DD-F434-4633-B34E-DC789920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91" y="3336315"/>
            <a:ext cx="1751019" cy="3113312"/>
          </a:xfrm>
          <a:prstGeom prst="rect">
            <a:avLst/>
          </a:prstGeom>
        </p:spPr>
      </p:pic>
      <p:pic>
        <p:nvPicPr>
          <p:cNvPr id="7" name="Picture 6" descr="A picture containing guitar&#10;&#10;Description automatically generated">
            <a:extLst>
              <a:ext uri="{FF2B5EF4-FFF2-40B4-BE49-F238E27FC236}">
                <a16:creationId xmlns:a16="http://schemas.microsoft.com/office/drawing/2014/main" id="{AA8E7CBC-5D8C-428A-B94C-08A8C2180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6" t="15135" r="27896" b="15825"/>
          <a:stretch/>
        </p:blipFill>
        <p:spPr>
          <a:xfrm rot="5400000">
            <a:off x="5221801" y="3641219"/>
            <a:ext cx="2766371" cy="25035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E7059-9751-496A-A4F9-EBD0212A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3" y="3947467"/>
            <a:ext cx="1751019" cy="16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2"/>
            <a:ext cx="8573965" cy="5717977"/>
          </a:xfrm>
        </p:spPr>
        <p:txBody>
          <a:bodyPr/>
          <a:lstStyle/>
          <a:p>
            <a:r>
              <a:rPr lang="en-US" dirty="0"/>
              <a:t>Project status updates will be emailed to YSK and Dr. Yeo on a weekly basis by Monday morning (ET)</a:t>
            </a:r>
          </a:p>
          <a:p>
            <a:r>
              <a:rPr lang="en-US" dirty="0"/>
              <a:t>A rolling PowerPoint presentation will be used to document results and act as a final report</a:t>
            </a:r>
          </a:p>
          <a:p>
            <a:pPr lvl="1"/>
            <a:r>
              <a:rPr lang="en-US" dirty="0"/>
              <a:t>Each progress update will be timestamped, and the revision number will be incremented</a:t>
            </a:r>
          </a:p>
          <a:p>
            <a:r>
              <a:rPr lang="en-US" dirty="0"/>
              <a:t>Primary form of communication: email</a:t>
            </a:r>
          </a:p>
          <a:p>
            <a:pPr lvl="1"/>
            <a:r>
              <a:rPr lang="en-US" dirty="0"/>
              <a:t>Zoom/phone calls can not be conducted from 12 PM – 8 PM ET, Monday – Friday (due to my work schedule)</a:t>
            </a:r>
          </a:p>
          <a:p>
            <a:r>
              <a:rPr lang="en-US" dirty="0"/>
              <a:t>Project documents and resource will be available through 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Time commitment: average 10 hours/week</a:t>
            </a:r>
          </a:p>
        </p:txBody>
      </p:sp>
    </p:spTree>
    <p:extLst>
      <p:ext uri="{BB962C8B-B14F-4D97-AF65-F5344CB8AC3E}">
        <p14:creationId xmlns:p14="http://schemas.microsoft.com/office/powerpoint/2010/main" val="665905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0E907-D62E-4785-8E16-7D9AC7F5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Design a development board PCB to demonstrate capabilities to connect to different bio-sensors</a:t>
            </a:r>
          </a:p>
          <a:p>
            <a:pPr lvl="1"/>
            <a:r>
              <a:rPr lang="en-US" dirty="0"/>
              <a:t>Development board must include the following functionality:</a:t>
            </a:r>
          </a:p>
          <a:p>
            <a:pPr lvl="2"/>
            <a:r>
              <a:rPr lang="en-US" dirty="0"/>
              <a:t>Wireless and USB charging</a:t>
            </a:r>
          </a:p>
          <a:p>
            <a:pPr lvl="2"/>
            <a:r>
              <a:rPr lang="en-US" dirty="0"/>
              <a:t>Battery management</a:t>
            </a:r>
          </a:p>
          <a:p>
            <a:pPr lvl="2"/>
            <a:r>
              <a:rPr lang="en-US" dirty="0"/>
              <a:t>USB data communication and logging</a:t>
            </a:r>
          </a:p>
          <a:p>
            <a:pPr lvl="2"/>
            <a:r>
              <a:rPr lang="en-US" dirty="0"/>
              <a:t>Use the nRF52832 MCU/SoC</a:t>
            </a:r>
          </a:p>
          <a:p>
            <a:pPr lvl="2"/>
            <a:r>
              <a:rPr lang="en-US" dirty="0"/>
              <a:t>BLE connectivity and BLE GATT database</a:t>
            </a:r>
          </a:p>
          <a:p>
            <a:pPr lvl="2"/>
            <a:r>
              <a:rPr lang="en-US" dirty="0"/>
              <a:t>Temperature sensing</a:t>
            </a:r>
          </a:p>
          <a:p>
            <a:pPr lvl="2"/>
            <a:r>
              <a:rPr lang="en-US" dirty="0"/>
              <a:t>Motion sensing</a:t>
            </a:r>
          </a:p>
          <a:p>
            <a:pPr lvl="2"/>
            <a:r>
              <a:rPr lang="en-US" dirty="0"/>
              <a:t>ECG</a:t>
            </a:r>
          </a:p>
          <a:p>
            <a:pPr lvl="2"/>
            <a:r>
              <a:rPr lang="en-US" dirty="0"/>
              <a:t>Capability to add more sensors in the future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2F6F9-A342-4A03-A8C9-3836C73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6787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D8E1-621F-4DE1-BB42-AD7C4781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048975"/>
          </a:xfrm>
        </p:spPr>
        <p:txBody>
          <a:bodyPr/>
          <a:lstStyle/>
          <a:p>
            <a:r>
              <a:rPr lang="en-US" dirty="0"/>
              <a:t>Electronics development</a:t>
            </a:r>
          </a:p>
          <a:p>
            <a:pPr lvl="1"/>
            <a:r>
              <a:rPr lang="en-US" dirty="0"/>
              <a:t>Date range: 6/1–7/31</a:t>
            </a:r>
          </a:p>
          <a:p>
            <a:pPr lvl="1"/>
            <a:r>
              <a:rPr lang="en-US" dirty="0"/>
              <a:t>Estimated hours to produce hardware: 49 hours</a:t>
            </a:r>
          </a:p>
          <a:p>
            <a:pPr lvl="1"/>
            <a:r>
              <a:rPr lang="en-US" dirty="0"/>
              <a:t>Estimated hours to test/debug/qualify hardware: TBD </a:t>
            </a:r>
          </a:p>
          <a:p>
            <a:r>
              <a:rPr lang="en-US" dirty="0"/>
              <a:t>Firmware development</a:t>
            </a:r>
          </a:p>
          <a:p>
            <a:pPr lvl="1"/>
            <a:r>
              <a:rPr lang="en-US" dirty="0"/>
              <a:t>Date range: 6/28-7/31</a:t>
            </a:r>
          </a:p>
          <a:p>
            <a:pPr lvl="1"/>
            <a:r>
              <a:rPr lang="en-US" dirty="0"/>
              <a:t>Estimated hours to produce firmware: 33 hours</a:t>
            </a:r>
          </a:p>
          <a:p>
            <a:pPr lvl="1"/>
            <a:r>
              <a:rPr lang="en-US" dirty="0"/>
              <a:t>Estimated hours to test/debug/qualify firmware: TBD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CBE15-E0BD-4501-8233-0D7173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overview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69E054A-954B-4697-A2EE-30B2669DAC36}"/>
              </a:ext>
            </a:extLst>
          </p:cNvPr>
          <p:cNvSpPr/>
          <p:nvPr/>
        </p:nvSpPr>
        <p:spPr>
          <a:xfrm flipH="1">
            <a:off x="4269002" y="5033638"/>
            <a:ext cx="2618913" cy="100317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Any questions about the scope?</a:t>
            </a:r>
          </a:p>
          <a:p>
            <a:pPr algn="ctr"/>
            <a:r>
              <a:rPr lang="en-US" sz="1600" dirty="0"/>
              <a:t>Let me know!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A6A943-8289-44CC-9037-FDCFDE56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6" y="6036815"/>
            <a:ext cx="640519" cy="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543885"/>
            <a:ext cx="8572500" cy="17702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831608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Project and BLE stack (5 hours)</a:t>
            </a:r>
          </a:p>
          <a:p>
            <a:pPr lvl="1"/>
            <a:r>
              <a:rPr lang="en-US" dirty="0"/>
              <a:t>Sensor drivers</a:t>
            </a:r>
          </a:p>
          <a:p>
            <a:pPr lvl="2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driver (4 hours)</a:t>
            </a:r>
          </a:p>
          <a:p>
            <a:pPr lvl="2"/>
            <a:r>
              <a:rPr lang="en-US" dirty="0"/>
              <a:t>Temperature driver (2 hours)</a:t>
            </a:r>
          </a:p>
          <a:p>
            <a:pPr lvl="2"/>
            <a:r>
              <a:rPr lang="en-US" dirty="0"/>
              <a:t>ECG driver (6 hours)</a:t>
            </a:r>
          </a:p>
          <a:p>
            <a:pPr lvl="2"/>
            <a:r>
              <a:rPr lang="en-US" dirty="0"/>
              <a:t>IMU driver (3 hours)</a:t>
            </a:r>
          </a:p>
          <a:p>
            <a:pPr lvl="1"/>
            <a:r>
              <a:rPr lang="en-US" dirty="0"/>
              <a:t>USB &amp; RTT data logging (5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BLE GATT database and data transfer (25 hours)*</a:t>
            </a:r>
          </a:p>
          <a:p>
            <a:pPr lvl="1"/>
            <a:r>
              <a:rPr lang="en-US" dirty="0"/>
              <a:t>Sensors: fuel gauge, H.R./Sp0</a:t>
            </a:r>
            <a:r>
              <a:rPr lang="en-US" baseline="-25000" dirty="0"/>
              <a:t>2</a:t>
            </a:r>
            <a:r>
              <a:rPr lang="en-US" dirty="0"/>
              <a:t> (8 hours)*</a:t>
            </a:r>
          </a:p>
          <a:p>
            <a:pPr lvl="1"/>
            <a:r>
              <a:rPr lang="en-US" dirty="0"/>
              <a:t>Data storage: EEPROM, Flash (8 hours)*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974902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522668"/>
          </a:xfrm>
        </p:spPr>
        <p:txBody>
          <a:bodyPr>
            <a:normAutofit/>
          </a:bodyPr>
          <a:lstStyle/>
          <a:p>
            <a:r>
              <a:rPr lang="en-US" dirty="0"/>
              <a:t>Firmware testing</a:t>
            </a:r>
          </a:p>
          <a:p>
            <a:pPr lvl="1"/>
            <a:r>
              <a:rPr lang="en-US" dirty="0"/>
              <a:t>Firmware sensor functionality testing (8 hours)</a:t>
            </a:r>
          </a:p>
          <a:p>
            <a:r>
              <a:rPr lang="en-US" dirty="0"/>
              <a:t>Hardware testing</a:t>
            </a:r>
          </a:p>
          <a:p>
            <a:pPr lvl="1"/>
            <a:r>
              <a:rPr lang="en-US" dirty="0"/>
              <a:t>Overall hardware testing (5 hours)</a:t>
            </a:r>
          </a:p>
          <a:p>
            <a:pPr lvl="1"/>
            <a:r>
              <a:rPr lang="en-US" dirty="0"/>
              <a:t>Hardware sensor functionality testing (8 hours)</a:t>
            </a:r>
          </a:p>
          <a:p>
            <a:r>
              <a:rPr lang="en-US" dirty="0"/>
              <a:t>Future development*</a:t>
            </a:r>
          </a:p>
          <a:p>
            <a:pPr lvl="1"/>
            <a:r>
              <a:rPr lang="en-US" dirty="0"/>
              <a:t>Power consumption*</a:t>
            </a:r>
          </a:p>
          <a:p>
            <a:pPr lvl="1"/>
            <a:r>
              <a:rPr lang="en-US" dirty="0"/>
              <a:t>BLE range and connection testing*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4EDE-481C-4CC8-A592-C72634C38A89}"/>
              </a:ext>
            </a:extLst>
          </p:cNvPr>
          <p:cNvSpPr txBox="1"/>
          <p:nvPr/>
        </p:nvSpPr>
        <p:spPr>
          <a:xfrm>
            <a:off x="261151" y="6498338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83303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003E4-5AD6-44F5-9A38-60FCDAEB946A}"/>
              </a:ext>
            </a:extLst>
          </p:cNvPr>
          <p:cNvSpPr/>
          <p:nvPr/>
        </p:nvSpPr>
        <p:spPr>
          <a:xfrm>
            <a:off x="6632735" y="358333"/>
            <a:ext cx="1988599" cy="5762661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240D7-5FC6-4FE2-BACD-143D5C3FFAC3}"/>
              </a:ext>
            </a:extLst>
          </p:cNvPr>
          <p:cNvSpPr/>
          <p:nvPr/>
        </p:nvSpPr>
        <p:spPr>
          <a:xfrm>
            <a:off x="372861" y="123451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DATA LOGGER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B4D92-B16F-4257-A7FD-5BA3F597A0CC}"/>
              </a:ext>
            </a:extLst>
          </p:cNvPr>
          <p:cNvSpPr/>
          <p:nvPr/>
        </p:nvSpPr>
        <p:spPr>
          <a:xfrm>
            <a:off x="3295423" y="1951480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TX/RX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E1D31-9292-49CC-804F-680B6734A9D0}"/>
              </a:ext>
            </a:extLst>
          </p:cNvPr>
          <p:cNvSpPr/>
          <p:nvPr/>
        </p:nvSpPr>
        <p:spPr>
          <a:xfrm>
            <a:off x="6940956" y="1229816"/>
            <a:ext cx="1357168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IMU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BD1B2B-E36D-4D4A-A310-9F79DAA55C7E}"/>
              </a:ext>
            </a:extLst>
          </p:cNvPr>
          <p:cNvSpPr/>
          <p:nvPr/>
        </p:nvSpPr>
        <p:spPr>
          <a:xfrm>
            <a:off x="6794339" y="2142612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25F4F-E130-4979-8714-33D307FD3CC7}"/>
              </a:ext>
            </a:extLst>
          </p:cNvPr>
          <p:cNvSpPr/>
          <p:nvPr/>
        </p:nvSpPr>
        <p:spPr>
          <a:xfrm>
            <a:off x="3295418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MCU/SoC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19F8B5-6FE3-4095-8B62-BD5314765141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TO USB CONVERTER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017B06-6B94-42D3-B362-2D927DA965C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367161" y="1971359"/>
            <a:ext cx="0" cy="10202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16DE75-28B9-41CE-A58A-BE63E3E077C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4289718" y="2688326"/>
            <a:ext cx="5" cy="3033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5EB1C-1C59-418E-9372-74B945445E5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84017" y="3360051"/>
            <a:ext cx="134872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75942-0968-4B65-8FBF-F5FE056D601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61462" y="3360051"/>
            <a:ext cx="93395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9A6CBF-892F-4040-9A20-944AC6D9DB73}"/>
              </a:ext>
            </a:extLst>
          </p:cNvPr>
          <p:cNvSpPr/>
          <p:nvPr/>
        </p:nvSpPr>
        <p:spPr>
          <a:xfrm>
            <a:off x="6785372" y="3067640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F44E4-0A81-4349-9347-004E5DD42BDE}"/>
              </a:ext>
            </a:extLst>
          </p:cNvPr>
          <p:cNvSpPr/>
          <p:nvPr/>
        </p:nvSpPr>
        <p:spPr>
          <a:xfrm>
            <a:off x="6785371" y="4342394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HR/Sp0</a:t>
            </a:r>
            <a:r>
              <a:rPr lang="en-US" sz="1400" baseline="-25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992D9-E113-4418-8965-0409803B543A}"/>
              </a:ext>
            </a:extLst>
          </p:cNvPr>
          <p:cNvSpPr txBox="1"/>
          <p:nvPr/>
        </p:nvSpPr>
        <p:spPr>
          <a:xfrm>
            <a:off x="6632737" y="443950"/>
            <a:ext cx="1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PHERIPHERAL SENSORS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492950-E31C-4EC9-ADEA-76A95B69A33B}"/>
              </a:ext>
            </a:extLst>
          </p:cNvPr>
          <p:cNvSpPr/>
          <p:nvPr/>
        </p:nvSpPr>
        <p:spPr>
          <a:xfrm>
            <a:off x="6794339" y="5277283"/>
            <a:ext cx="166538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BATTERY GAUGE**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96C2F-2C38-46FD-92A4-B633EF7E8C8D}"/>
              </a:ext>
            </a:extLst>
          </p:cNvPr>
          <p:cNvSpPr txBox="1"/>
          <p:nvPr/>
        </p:nvSpPr>
        <p:spPr>
          <a:xfrm>
            <a:off x="5566301" y="3049738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7F81C8-90FB-44D5-B104-675CBA06ED92}"/>
              </a:ext>
            </a:extLst>
          </p:cNvPr>
          <p:cNvSpPr/>
          <p:nvPr/>
        </p:nvSpPr>
        <p:spPr>
          <a:xfrm>
            <a:off x="372861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CHARGING COIL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62295D-F9B6-4AEB-AF50-24F6B58C3F20}"/>
              </a:ext>
            </a:extLst>
          </p:cNvPr>
          <p:cNvSpPr/>
          <p:nvPr/>
        </p:nvSpPr>
        <p:spPr>
          <a:xfrm>
            <a:off x="3295414" y="562348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WIRELESS CHARGING CIRCUITRY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8C9F0E-9A3E-45C7-998C-FDB192A78AA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361460" y="5991910"/>
            <a:ext cx="93395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E104C9-E1D6-40A2-805B-B01A53A22A38}"/>
              </a:ext>
            </a:extLst>
          </p:cNvPr>
          <p:cNvCxnSpPr>
            <a:cxnSpLocks/>
            <a:stCxn id="41" idx="0"/>
            <a:endCxn id="48" idx="2"/>
          </p:cNvCxnSpPr>
          <p:nvPr/>
        </p:nvCxnSpPr>
        <p:spPr>
          <a:xfrm flipV="1">
            <a:off x="4289714" y="5081514"/>
            <a:ext cx="4" cy="541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22CAE86-6E1A-43BC-B31A-F80EDE431851}"/>
              </a:ext>
            </a:extLst>
          </p:cNvPr>
          <p:cNvSpPr/>
          <p:nvPr/>
        </p:nvSpPr>
        <p:spPr>
          <a:xfrm>
            <a:off x="3295418" y="434466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FCB2A0-C922-4555-A854-3DFE5DEF23D5}"/>
              </a:ext>
            </a:extLst>
          </p:cNvPr>
          <p:cNvCxnSpPr>
            <a:cxnSpLocks/>
            <a:stCxn id="48" idx="0"/>
            <a:endCxn id="10" idx="2"/>
          </p:cNvCxnSpPr>
          <p:nvPr/>
        </p:nvCxnSpPr>
        <p:spPr>
          <a:xfrm flipV="1">
            <a:off x="4289718" y="3728474"/>
            <a:ext cx="0" cy="6161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56CD559-E2F7-4CB4-A95B-6DFB10EFD6C0}"/>
              </a:ext>
            </a:extLst>
          </p:cNvPr>
          <p:cNvSpPr/>
          <p:nvPr/>
        </p:nvSpPr>
        <p:spPr>
          <a:xfrm>
            <a:off x="372860" y="4349634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LIPO BATTERY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578C4D-61BC-4D7B-81E5-FA6D36A52194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2361459" y="4713091"/>
            <a:ext cx="933959" cy="49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512832-4811-474B-B92F-42D78E38EC9B}"/>
              </a:ext>
            </a:extLst>
          </p:cNvPr>
          <p:cNvSpPr txBox="1"/>
          <p:nvPr/>
        </p:nvSpPr>
        <p:spPr>
          <a:xfrm>
            <a:off x="2441960" y="3021497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E9FA90-4109-4EDD-845C-ED2F8F30982F}"/>
              </a:ext>
            </a:extLst>
          </p:cNvPr>
          <p:cNvSpPr txBox="1"/>
          <p:nvPr/>
        </p:nvSpPr>
        <p:spPr>
          <a:xfrm>
            <a:off x="1417490" y="2339089"/>
            <a:ext cx="91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3C901-5053-4E9A-A971-4A12D2FD6269}"/>
              </a:ext>
            </a:extLst>
          </p:cNvPr>
          <p:cNvSpPr txBox="1"/>
          <p:nvPr/>
        </p:nvSpPr>
        <p:spPr>
          <a:xfrm>
            <a:off x="4289713" y="386729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1CC1D5-A0F1-44BC-8F7C-740CBE66FC53}"/>
              </a:ext>
            </a:extLst>
          </p:cNvPr>
          <p:cNvSpPr txBox="1"/>
          <p:nvPr/>
        </p:nvSpPr>
        <p:spPr>
          <a:xfrm>
            <a:off x="2361462" y="4363639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96FE8-88A8-46EC-A8A8-5C0FA4EE2026}"/>
              </a:ext>
            </a:extLst>
          </p:cNvPr>
          <p:cNvSpPr txBox="1"/>
          <p:nvPr/>
        </p:nvSpPr>
        <p:spPr>
          <a:xfrm>
            <a:off x="2361455" y="566724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3310C-C8BC-451E-91C6-805C0D35460B}"/>
              </a:ext>
            </a:extLst>
          </p:cNvPr>
          <p:cNvSpPr txBox="1"/>
          <p:nvPr/>
        </p:nvSpPr>
        <p:spPr>
          <a:xfrm>
            <a:off x="4289718" y="5220334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89539D-6CF5-49CC-B55E-F4A6CCC09E2B}"/>
              </a:ext>
            </a:extLst>
          </p:cNvPr>
          <p:cNvSpPr txBox="1"/>
          <p:nvPr/>
        </p:nvSpPr>
        <p:spPr>
          <a:xfrm>
            <a:off x="4408171" y="2683531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81D51-B686-427F-8C2D-5F664E59FA59}"/>
              </a:ext>
            </a:extLst>
          </p:cNvPr>
          <p:cNvSpPr txBox="1"/>
          <p:nvPr/>
        </p:nvSpPr>
        <p:spPr>
          <a:xfrm>
            <a:off x="285749" y="6486964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**Not in scope for current phase of development.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52B136-2008-4978-B50E-6E59E6E07DF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flipV="1">
            <a:off x="4289723" y="1650609"/>
            <a:ext cx="0" cy="3008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E6C15A-B620-4490-8A2F-2A0C7BE88DE2}"/>
              </a:ext>
            </a:extLst>
          </p:cNvPr>
          <p:cNvSpPr/>
          <p:nvPr/>
        </p:nvSpPr>
        <p:spPr>
          <a:xfrm>
            <a:off x="3295423" y="913763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ANDROID PHONE**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D4A07-9D69-4642-96A4-EEA44375048F}"/>
              </a:ext>
            </a:extLst>
          </p:cNvPr>
          <p:cNvSpPr txBox="1"/>
          <p:nvPr/>
        </p:nvSpPr>
        <p:spPr>
          <a:xfrm>
            <a:off x="4357127" y="1648178"/>
            <a:ext cx="99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CDE486-68C4-49D1-927D-1BDFBBEC0B45}"/>
              </a:ext>
            </a:extLst>
          </p:cNvPr>
          <p:cNvSpPr/>
          <p:nvPr/>
        </p:nvSpPr>
        <p:spPr>
          <a:xfrm>
            <a:off x="6632764" y="4288127"/>
            <a:ext cx="1988570" cy="1821423"/>
          </a:xfrm>
          <a:prstGeom prst="roundRect">
            <a:avLst/>
          </a:prstGeom>
          <a:solidFill>
            <a:schemeClr val="tx2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742155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93420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2826" y="2699245"/>
            <a:ext cx="12329651" cy="14595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PROPOSAL:</a:t>
            </a:r>
            <a:br>
              <a:rPr lang="en-US" dirty="0"/>
            </a:br>
            <a:r>
              <a:rPr lang="en-US" dirty="0"/>
              <a:t>POWER CONSUMPTION 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F09720-CF4F-48CB-ACD8-D9CB1E69D99D}"/>
              </a:ext>
            </a:extLst>
          </p:cNvPr>
          <p:cNvSpPr/>
          <p:nvPr/>
        </p:nvSpPr>
        <p:spPr>
          <a:xfrm>
            <a:off x="141860" y="253496"/>
            <a:ext cx="8716390" cy="6346479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180779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Objective: Measure the power consumption of various sensors during operation, idle, and sleep mode</a:t>
            </a:r>
          </a:p>
          <a:p>
            <a:r>
              <a:rPr lang="en-US" dirty="0"/>
              <a:t>Log battery current and voltage at a defined sampling rate</a:t>
            </a:r>
          </a:p>
          <a:p>
            <a:r>
              <a:rPr lang="en-US" dirty="0"/>
              <a:t>Produce a power consumption model to determine battery life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C7869-28E0-4C5D-828F-3C2595931A44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18407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testing [TBD]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Nordic power profiler</a:t>
            </a:r>
          </a:p>
          <a:p>
            <a:pPr lvl="1"/>
            <a:r>
              <a:rPr lang="en-US" dirty="0"/>
              <a:t>Nano-amp resolution, fast sampling rate</a:t>
            </a:r>
          </a:p>
          <a:p>
            <a:pPr lvl="1"/>
            <a:r>
              <a:rPr lang="en-US" dirty="0"/>
              <a:t>See spikes of BLE transmission</a:t>
            </a:r>
          </a:p>
        </p:txBody>
      </p:sp>
      <p:pic>
        <p:nvPicPr>
          <p:cNvPr id="1026" name="Picture 2" descr="Power Profiler Kit - nordicsemi.com">
            <a:extLst>
              <a:ext uri="{FF2B5EF4-FFF2-40B4-BE49-F238E27FC236}">
                <a16:creationId xmlns:a16="http://schemas.microsoft.com/office/drawing/2014/main" id="{4974AB83-342C-4DBC-B206-084D87C1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86" y="4066249"/>
            <a:ext cx="2718343" cy="21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CB5872-BA57-4CB9-81EB-E6724E5C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" y="3313591"/>
            <a:ext cx="5452749" cy="32334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C723F-EB2A-4CE9-AFFA-6335AC98802B}"/>
              </a:ext>
            </a:extLst>
          </p:cNvPr>
          <p:cNvSpPr/>
          <p:nvPr/>
        </p:nvSpPr>
        <p:spPr>
          <a:xfrm>
            <a:off x="141860" y="200721"/>
            <a:ext cx="8716390" cy="6456558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010311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COMPONENT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 ROUTING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&amp; MFG. FILE 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TURNKEY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PCB MFG.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35196F-11C4-4F7F-B42A-C2D015DA485A}"/>
              </a:ext>
            </a:extLst>
          </p:cNvPr>
          <p:cNvSpPr/>
          <p:nvPr/>
        </p:nvSpPr>
        <p:spPr>
          <a:xfrm>
            <a:off x="3465991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 CONSUMPTION 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 FUNCTIONALITY TESTING*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6/7–6/14; ~20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361964" y="1953808"/>
            <a:ext cx="234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6/14–6/17; ~3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7/12–7/19; 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63298" y="5584946"/>
            <a:ext cx="260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8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262360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6/28–7/12; ~4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6/17–6/28; ~12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8219F6-D02E-4074-8659-5B7E1FAD886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340004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CFE882-BF6F-4395-9F8A-48C3E99A7030}"/>
              </a:ext>
            </a:extLst>
          </p:cNvPr>
          <p:cNvSpPr txBox="1"/>
          <p:nvPr/>
        </p:nvSpPr>
        <p:spPr>
          <a:xfrm>
            <a:off x="3211500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85749" y="6211669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Hardware functionality test of the sensors will be performed. Performance and accuracy will not be qualified. </a:t>
            </a:r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BAAAB7-EDCA-4566-8DFD-3FF37986D3CA}"/>
              </a:ext>
            </a:extLst>
          </p:cNvPr>
          <p:cNvSpPr/>
          <p:nvPr/>
        </p:nvSpPr>
        <p:spPr>
          <a:xfrm>
            <a:off x="6580577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RANGE &amp; CONNECTION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B8BD78-5D18-41E5-B84B-20C287BDA774}"/>
              </a:ext>
            </a:extLst>
          </p:cNvPr>
          <p:cNvCxnSpPr>
            <a:cxnSpLocks/>
          </p:cNvCxnSpPr>
          <p:nvPr/>
        </p:nvCxnSpPr>
        <p:spPr>
          <a:xfrm>
            <a:off x="5454590" y="5195720"/>
            <a:ext cx="11259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D7ABF0F-D54D-4302-BC4C-A2A822797F18}"/>
              </a:ext>
            </a:extLst>
          </p:cNvPr>
          <p:cNvSpPr txBox="1"/>
          <p:nvPr/>
        </p:nvSpPr>
        <p:spPr>
          <a:xfrm>
            <a:off x="6378245" y="5572161"/>
            <a:ext cx="2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8/23–9/06; TBD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BB548-93D9-4C4D-A4CD-77883DB7FA37}"/>
              </a:ext>
            </a:extLst>
          </p:cNvPr>
          <p:cNvSpPr/>
          <p:nvPr/>
        </p:nvSpPr>
        <p:spPr>
          <a:xfrm>
            <a:off x="2974019" y="4367814"/>
            <a:ext cx="5901802" cy="1775532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2818284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flowchart: 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DC561-3B56-4BAF-BDD8-EBCD0F799B00}"/>
              </a:ext>
            </a:extLst>
          </p:cNvPr>
          <p:cNvSpPr/>
          <p:nvPr/>
        </p:nvSpPr>
        <p:spPr>
          <a:xfrm>
            <a:off x="37286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FBD7-A3BD-49C3-ABBD-0269C2329CD9}"/>
              </a:ext>
            </a:extLst>
          </p:cNvPr>
          <p:cNvSpPr/>
          <p:nvPr/>
        </p:nvSpPr>
        <p:spPr>
          <a:xfrm>
            <a:off x="3465991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PROJECT STACK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28919-C9C8-42B2-82FA-CFCD00AB478D}"/>
              </a:ext>
            </a:extLst>
          </p:cNvPr>
          <p:cNvSpPr/>
          <p:nvPr/>
        </p:nvSpPr>
        <p:spPr>
          <a:xfrm>
            <a:off x="6632735" y="1215482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DRIVERS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16C3E0-B57A-431A-A226-D6D282A2FF07}"/>
              </a:ext>
            </a:extLst>
          </p:cNvPr>
          <p:cNvSpPr/>
          <p:nvPr/>
        </p:nvSpPr>
        <p:spPr>
          <a:xfrm>
            <a:off x="6632735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SERIAL &amp; RTT DATA LOGGING W/ PYTHON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764E53-93A2-4CE9-8DD3-7981C34711B5}"/>
              </a:ext>
            </a:extLst>
          </p:cNvPr>
          <p:cNvSpPr/>
          <p:nvPr/>
        </p:nvSpPr>
        <p:spPr>
          <a:xfrm>
            <a:off x="346599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prstClr val="black"/>
                </a:solidFill>
              </a:rPr>
              <a:t>SENSOR FUNCTIONALITY TESTING*</a:t>
            </a:r>
            <a:r>
              <a:rPr lang="en-US" sz="1600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A9FB0-3714-42E3-BD47-33F424F1A43D}"/>
              </a:ext>
            </a:extLst>
          </p:cNvPr>
          <p:cNvSpPr/>
          <p:nvPr/>
        </p:nvSpPr>
        <p:spPr>
          <a:xfrm>
            <a:off x="372861" y="2991628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BLE GATT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F0682D-828F-4D65-85A0-769349E3D00D}"/>
              </a:ext>
            </a:extLst>
          </p:cNvPr>
          <p:cNvSpPr/>
          <p:nvPr/>
        </p:nvSpPr>
        <p:spPr>
          <a:xfrm>
            <a:off x="351405" y="4827297"/>
            <a:ext cx="1988599" cy="73684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CONSUMPTION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TESTING*</a:t>
            </a:r>
            <a:r>
              <a:rPr lang="en-US" sz="1600" baseline="30000" dirty="0">
                <a:solidFill>
                  <a:schemeClr val="tx1"/>
                </a:solidFill>
              </a:rPr>
              <a:t>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DF748-DB78-4BF0-A0D9-FC1473C682A3}"/>
              </a:ext>
            </a:extLst>
          </p:cNvPr>
          <p:cNvSpPr txBox="1"/>
          <p:nvPr/>
        </p:nvSpPr>
        <p:spPr>
          <a:xfrm>
            <a:off x="261151" y="1953808"/>
            <a:ext cx="22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7/1–6/7; ~5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57974-830D-4D9F-8033-AD1C6E9B00F0}"/>
              </a:ext>
            </a:extLst>
          </p:cNvPr>
          <p:cNvSpPr txBox="1"/>
          <p:nvPr/>
        </p:nvSpPr>
        <p:spPr>
          <a:xfrm>
            <a:off x="3262370" y="1953808"/>
            <a:ext cx="240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6/28–7/2; ~5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EA146-A523-4A7D-9652-7466D6083F59}"/>
              </a:ext>
            </a:extLst>
          </p:cNvPr>
          <p:cNvSpPr txBox="1"/>
          <p:nvPr/>
        </p:nvSpPr>
        <p:spPr>
          <a:xfrm>
            <a:off x="6236016" y="1964930"/>
            <a:ext cx="278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7/2–7/12; ~15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51045-A5B0-490A-902D-D7DCF9E03D3E}"/>
              </a:ext>
            </a:extLst>
          </p:cNvPr>
          <p:cNvSpPr txBox="1"/>
          <p:nvPr/>
        </p:nvSpPr>
        <p:spPr>
          <a:xfrm>
            <a:off x="41841" y="3735919"/>
            <a:ext cx="260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8/16–8/23; ~25 Hours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85C62-A3A4-484D-B3AB-48CE7DDAF049}"/>
              </a:ext>
            </a:extLst>
          </p:cNvPr>
          <p:cNvSpPr txBox="1"/>
          <p:nvPr/>
        </p:nvSpPr>
        <p:spPr>
          <a:xfrm>
            <a:off x="-100780" y="5584946"/>
            <a:ext cx="28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8/23–9/6; TBD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91D4F6-037A-44DE-BDA8-52DF3E393DF2}"/>
              </a:ext>
            </a:extLst>
          </p:cNvPr>
          <p:cNvSpPr txBox="1"/>
          <p:nvPr/>
        </p:nvSpPr>
        <p:spPr>
          <a:xfrm>
            <a:off x="3156430" y="3727565"/>
            <a:ext cx="26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7/19–7/31; ~8 Hours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3154C-9DEB-4B16-88A9-74460ADFE87A}"/>
              </a:ext>
            </a:extLst>
          </p:cNvPr>
          <p:cNvCxnSpPr/>
          <p:nvPr/>
        </p:nvCxnSpPr>
        <p:spPr>
          <a:xfrm>
            <a:off x="7627034" y="2323140"/>
            <a:ext cx="1" cy="6684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B6C406-2545-4107-B532-FF880603D359}"/>
              </a:ext>
            </a:extLst>
          </p:cNvPr>
          <p:cNvSpPr txBox="1"/>
          <p:nvPr/>
        </p:nvSpPr>
        <p:spPr>
          <a:xfrm>
            <a:off x="6330892" y="3735919"/>
            <a:ext cx="240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7/5–7/12; ~5 Hours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F9283A-AEBF-4235-BF23-A0D8EC049666}"/>
              </a:ext>
            </a:extLst>
          </p:cNvPr>
          <p:cNvCxnSpPr>
            <a:cxnSpLocks/>
          </p:cNvCxnSpPr>
          <p:nvPr/>
        </p:nvCxnSpPr>
        <p:spPr>
          <a:xfrm>
            <a:off x="2361460" y="1583905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4874C-70C8-4EB4-B1A5-D119E6BEFD3F}"/>
              </a:ext>
            </a:extLst>
          </p:cNvPr>
          <p:cNvCxnSpPr>
            <a:cxnSpLocks/>
          </p:cNvCxnSpPr>
          <p:nvPr/>
        </p:nvCxnSpPr>
        <p:spPr>
          <a:xfrm>
            <a:off x="5454590" y="1583905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18FE3F-DD66-475D-B0FB-95F92833BCB5}"/>
              </a:ext>
            </a:extLst>
          </p:cNvPr>
          <p:cNvCxnSpPr>
            <a:cxnSpLocks/>
          </p:cNvCxnSpPr>
          <p:nvPr/>
        </p:nvCxnSpPr>
        <p:spPr>
          <a:xfrm flipH="1">
            <a:off x="5454590" y="3360051"/>
            <a:ext cx="11781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DB95B6-909D-4680-AE8B-C81ED964A975}"/>
              </a:ext>
            </a:extLst>
          </p:cNvPr>
          <p:cNvCxnSpPr>
            <a:cxnSpLocks/>
          </p:cNvCxnSpPr>
          <p:nvPr/>
        </p:nvCxnSpPr>
        <p:spPr>
          <a:xfrm flipH="1">
            <a:off x="2361460" y="3360051"/>
            <a:ext cx="110453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52553-FEA5-497B-8713-3550BA5D9045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345704" y="4105251"/>
            <a:ext cx="1" cy="7220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059BFF-BBBF-4082-8679-009800A98C45}"/>
              </a:ext>
            </a:extLst>
          </p:cNvPr>
          <p:cNvSpPr txBox="1"/>
          <p:nvPr/>
        </p:nvSpPr>
        <p:spPr>
          <a:xfrm>
            <a:off x="261151" y="6078518"/>
            <a:ext cx="77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*Physical hardware needed to debug and perform testing.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Firmware functionality test of the sensors will be performed. Performance and accuracy will not be qualified.</a:t>
            </a:r>
          </a:p>
          <a:p>
            <a:r>
              <a:rPr lang="en-US" sz="12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Not in scope for current phase of development.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000380-23A1-44B6-8552-B2CB4877B2DE}"/>
              </a:ext>
            </a:extLst>
          </p:cNvPr>
          <p:cNvSpPr/>
          <p:nvPr/>
        </p:nvSpPr>
        <p:spPr>
          <a:xfrm>
            <a:off x="141860" y="2467991"/>
            <a:ext cx="2402149" cy="3551063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1111010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MCU/BLE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MCU/BLE: nRF52832 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2.4 GHz BLE</a:t>
            </a:r>
          </a:p>
          <a:p>
            <a:pPr lvl="1"/>
            <a:r>
              <a:rPr lang="en-US" dirty="0"/>
              <a:t>Power = 4 dBm</a:t>
            </a:r>
          </a:p>
          <a:p>
            <a:pPr lvl="1"/>
            <a:r>
              <a:rPr lang="en-US" dirty="0"/>
              <a:t>Sensitivity = -96 dBm</a:t>
            </a:r>
          </a:p>
          <a:p>
            <a:pPr lvl="1"/>
            <a:r>
              <a:rPr lang="en-US" dirty="0"/>
              <a:t>RAM = 64 kB, flash = 512 kB</a:t>
            </a:r>
          </a:p>
          <a:p>
            <a:pPr lvl="1"/>
            <a:r>
              <a:rPr lang="en-US" dirty="0"/>
              <a:t>Serial interfaces: I</a:t>
            </a:r>
            <a:r>
              <a:rPr lang="en-US" baseline="30000" dirty="0"/>
              <a:t>2</a:t>
            </a:r>
            <a:r>
              <a:rPr lang="en-US" dirty="0"/>
              <a:t>C, UART, SPI</a:t>
            </a:r>
          </a:p>
          <a:p>
            <a:pPr lvl="1"/>
            <a:r>
              <a:rPr lang="en-US" dirty="0"/>
              <a:t>Supply voltage: 1.7V ~ 3.6V</a:t>
            </a:r>
          </a:p>
          <a:p>
            <a:pPr lvl="1"/>
            <a:r>
              <a:rPr lang="en-US" dirty="0"/>
              <a:t>$5.46 [X1], 1490-1067-1-ND,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6771137" y="4599384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nRF52832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B183A0-3A59-4DC7-8645-5C5AE9CC1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" t="9931" r="3387" b="9931"/>
          <a:stretch/>
        </p:blipFill>
        <p:spPr>
          <a:xfrm>
            <a:off x="6428805" y="1926002"/>
            <a:ext cx="2429445" cy="22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75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HF clock: US3200005Z</a:t>
            </a:r>
          </a:p>
          <a:p>
            <a:pPr lvl="1"/>
            <a:r>
              <a:rPr lang="en-US" dirty="0"/>
              <a:t>4 pin, 1.60 mm x 1.20 mm, 4-SMD</a:t>
            </a:r>
          </a:p>
          <a:p>
            <a:pPr lvl="1"/>
            <a:r>
              <a:rPr lang="en-US" dirty="0"/>
              <a:t>32.00 MHz, 8 pF, ±10 ppm </a:t>
            </a:r>
          </a:p>
          <a:p>
            <a:pPr lvl="1"/>
            <a:r>
              <a:rPr lang="en-US" dirty="0"/>
              <a:t>$1.45 [X1], US3200005ZCT-ND,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LF clock: ECX-1210</a:t>
            </a:r>
          </a:p>
          <a:p>
            <a:pPr lvl="1"/>
            <a:r>
              <a:rPr lang="en-US" dirty="0"/>
              <a:t>1210 package, 1.20 mm x 1.00 mm, 2-SMD</a:t>
            </a:r>
          </a:p>
          <a:p>
            <a:pPr lvl="1"/>
            <a:r>
              <a:rPr lang="en-US" dirty="0"/>
              <a:t>32.7680 kHz, 9 pF, ±20 ppm </a:t>
            </a:r>
          </a:p>
          <a:p>
            <a:pPr lvl="1"/>
            <a:r>
              <a:rPr lang="en-US" dirty="0"/>
              <a:t>$1.52 [X1], XC2283CT-ND,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ECX-1210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US3200005Z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0602-54E6-4A56-B886-3D0B453B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04" y="3429000"/>
            <a:ext cx="1807238" cy="180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38F3B-BC3C-4CEF-898B-DCA23BAB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04" y="642560"/>
            <a:ext cx="2059620" cy="20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USB/Serial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USB connector: 62910416121</a:t>
            </a:r>
          </a:p>
          <a:p>
            <a:pPr lvl="1"/>
            <a:r>
              <a:rPr lang="en-US" dirty="0"/>
              <a:t>4 pin, 16.00 mm x 10.62 mm, SMT type B</a:t>
            </a:r>
          </a:p>
          <a:p>
            <a:pPr lvl="1"/>
            <a:r>
              <a:rPr lang="en-US" dirty="0"/>
              <a:t>USB TYPE-B, USB 2.0, right angle</a:t>
            </a:r>
          </a:p>
          <a:p>
            <a:pPr lvl="1"/>
            <a:r>
              <a:rPr lang="en-US" dirty="0"/>
              <a:t>$3.83 [X1], 732-3152-1-ND,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USB/I</a:t>
            </a:r>
            <a:r>
              <a:rPr lang="en-US" baseline="30000" dirty="0"/>
              <a:t>2</a:t>
            </a:r>
            <a:r>
              <a:rPr lang="en-US" dirty="0"/>
              <a:t>C converter: FTDI FT201XQ-R</a:t>
            </a:r>
          </a:p>
          <a:p>
            <a:pPr lvl="1"/>
            <a:r>
              <a:rPr lang="en-US" dirty="0"/>
              <a:t>16 pin, 4.0 mm x 4.0 mm, 16-QFN </a:t>
            </a:r>
          </a:p>
          <a:p>
            <a:pPr lvl="1"/>
            <a:r>
              <a:rPr lang="en-US" dirty="0"/>
              <a:t>USB to I</a:t>
            </a:r>
            <a:r>
              <a:rPr lang="en-US" baseline="30000" dirty="0"/>
              <a:t>2</a:t>
            </a:r>
            <a:r>
              <a:rPr lang="en-US" dirty="0"/>
              <a:t>C converter</a:t>
            </a:r>
          </a:p>
          <a:p>
            <a:pPr lvl="1"/>
            <a:r>
              <a:rPr lang="en-US" dirty="0"/>
              <a:t>3.4 Mbit/s</a:t>
            </a:r>
          </a:p>
          <a:p>
            <a:pPr lvl="1"/>
            <a:r>
              <a:rPr lang="en-US" dirty="0"/>
              <a:t>Low power consumption (8 mA)</a:t>
            </a:r>
          </a:p>
          <a:p>
            <a:pPr lvl="1"/>
            <a:r>
              <a:rPr lang="en-US" dirty="0"/>
              <a:t>$2.04 [X1], 768-1131-1-ND,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FT201XQ-R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62910416121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813C9-EB2C-4D53-BC97-31F82350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5" t="18771" r="18026" b="19741"/>
          <a:stretch/>
        </p:blipFill>
        <p:spPr>
          <a:xfrm>
            <a:off x="7112032" y="1134136"/>
            <a:ext cx="1619588" cy="156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69DDD-1DB4-47AB-9333-453A9BAEB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" t="7638" r="6893" b="13268"/>
          <a:stretch/>
        </p:blipFill>
        <p:spPr>
          <a:xfrm>
            <a:off x="7112032" y="3542351"/>
            <a:ext cx="1744779" cy="1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7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Temperature: TI TMP117</a:t>
            </a:r>
          </a:p>
          <a:p>
            <a:pPr lvl="1"/>
            <a:r>
              <a:rPr lang="en-US" dirty="0"/>
              <a:t>6 pin, 2.00 mm x 2.00 mm, WSON-6</a:t>
            </a:r>
          </a:p>
          <a:p>
            <a:pPr lvl="1"/>
            <a:r>
              <a:rPr lang="en-US" dirty="0"/>
              <a:t>±0.1°C from -20°C to +50°C</a:t>
            </a:r>
          </a:p>
          <a:p>
            <a:pPr lvl="1"/>
            <a:r>
              <a:rPr lang="en-US" dirty="0"/>
              <a:t>16-bit resolution: 0.0078 °C,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$8.02 [X1], 296-51834-1-ND,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IMU: TI BQ27621-G1</a:t>
            </a:r>
          </a:p>
          <a:p>
            <a:pPr lvl="1"/>
            <a:r>
              <a:rPr lang="en-US" dirty="0"/>
              <a:t>14 pin, 2.5 mm x 3.0 mm, 14-LGA 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9-axis, 16-bit resolution</a:t>
            </a:r>
          </a:p>
          <a:p>
            <a:pPr lvl="1"/>
            <a:r>
              <a:rPr lang="en-US" dirty="0"/>
              <a:t>Full operation mode = 925 </a:t>
            </a:r>
            <a:r>
              <a:rPr lang="en-US" dirty="0" err="1"/>
              <a:t>uA</a:t>
            </a:r>
            <a:endParaRPr lang="en-US" dirty="0"/>
          </a:p>
          <a:p>
            <a:pPr lvl="1"/>
            <a:r>
              <a:rPr lang="en-US" dirty="0"/>
              <a:t>$4.98 [X1], 828-1057-1-ND,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BMI160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TMP117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71" y="1134136"/>
            <a:ext cx="1563639" cy="156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23A79-091A-452C-96F2-200595118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" t="20065" r="7411" b="21369"/>
          <a:stretch/>
        </p:blipFill>
        <p:spPr>
          <a:xfrm>
            <a:off x="6845262" y="3714625"/>
            <a:ext cx="2097180" cy="1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8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Bio-sensors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H.R. &amp; Sp0</a:t>
            </a:r>
            <a:r>
              <a:rPr lang="en-US" baseline="-25000" dirty="0"/>
              <a:t>2</a:t>
            </a:r>
            <a:r>
              <a:rPr lang="en-US" dirty="0"/>
              <a:t>: MAX30102</a:t>
            </a:r>
          </a:p>
          <a:p>
            <a:pPr lvl="1"/>
            <a:r>
              <a:rPr lang="en-US" dirty="0"/>
              <a:t>14 pin, 5.6 mm x 3.3 mm, 14-OESIP</a:t>
            </a:r>
          </a:p>
          <a:p>
            <a:pPr lvl="1"/>
            <a:r>
              <a:rPr lang="en-US" dirty="0"/>
              <a:t>Pulse oximetry and heart-rate</a:t>
            </a:r>
          </a:p>
          <a:p>
            <a:pPr lvl="1"/>
            <a:r>
              <a:rPr lang="en-US" dirty="0"/>
              <a:t>Temperature compensation,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$9.51 [X1], MAX30102EFD+-ND,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ECG: MAX30003</a:t>
            </a:r>
          </a:p>
          <a:p>
            <a:pPr lvl="1"/>
            <a:r>
              <a:rPr lang="en-US" dirty="0"/>
              <a:t>28 pin, 5.0 mm x 5.0 mm, 28-TQFN </a:t>
            </a:r>
          </a:p>
          <a:p>
            <a:pPr lvl="1"/>
            <a:r>
              <a:rPr lang="en-US" dirty="0"/>
              <a:t>SPI communication</a:t>
            </a:r>
          </a:p>
          <a:p>
            <a:pPr lvl="1"/>
            <a:r>
              <a:rPr lang="en-US" dirty="0"/>
              <a:t>15.5-bit resolution</a:t>
            </a:r>
          </a:p>
          <a:p>
            <a:pPr lvl="1"/>
            <a:r>
              <a:rPr lang="en-US" dirty="0"/>
              <a:t>Ultra-low power, single-channel integrated</a:t>
            </a:r>
          </a:p>
          <a:p>
            <a:pPr lvl="1"/>
            <a:r>
              <a:rPr lang="en-US" dirty="0"/>
              <a:t>$8.21 [X1], MAX30003CTI+-ND,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12032" y="5354532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836868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MAX30102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4DDC-7458-4368-B4ED-094FDFCB0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0" t="37718" r="30323" b="33999"/>
          <a:stretch/>
        </p:blipFill>
        <p:spPr>
          <a:xfrm>
            <a:off x="6764011" y="1134136"/>
            <a:ext cx="2267235" cy="1660926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15AC8CD0-53F3-4615-9644-E7AB2B2D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7" b="18412"/>
          <a:stretch/>
        </p:blipFill>
        <p:spPr>
          <a:xfrm>
            <a:off x="6764011" y="3659822"/>
            <a:ext cx="2219644" cy="12805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234F-3572-4D05-BF1D-0277C734F7A0}"/>
              </a:ext>
            </a:extLst>
          </p:cNvPr>
          <p:cNvSpPr/>
          <p:nvPr/>
        </p:nvSpPr>
        <p:spPr>
          <a:xfrm>
            <a:off x="160345" y="1212785"/>
            <a:ext cx="8716390" cy="2032865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413842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B4A9C-FB85-4AC3-AFD7-F95225FF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Gantt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830990-B93E-4598-8D1F-6B24764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361298"/>
              </p:ext>
            </p:extLst>
          </p:nvPr>
        </p:nvGraphicFramePr>
        <p:xfrm>
          <a:off x="285750" y="1174774"/>
          <a:ext cx="8467632" cy="3535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22771">
                  <a:extLst>
                    <a:ext uri="{9D8B030D-6E8A-4147-A177-3AD203B41FA5}">
                      <a16:colId xmlns:a16="http://schemas.microsoft.com/office/drawing/2014/main" val="3575324561"/>
                    </a:ext>
                  </a:extLst>
                </a:gridCol>
                <a:gridCol w="497150">
                  <a:extLst>
                    <a:ext uri="{9D8B030D-6E8A-4147-A177-3AD203B41FA5}">
                      <a16:colId xmlns:a16="http://schemas.microsoft.com/office/drawing/2014/main" val="130784260"/>
                    </a:ext>
                  </a:extLst>
                </a:gridCol>
                <a:gridCol w="577048">
                  <a:extLst>
                    <a:ext uri="{9D8B030D-6E8A-4147-A177-3AD203B41FA5}">
                      <a16:colId xmlns:a16="http://schemas.microsoft.com/office/drawing/2014/main" val="4174986051"/>
                    </a:ext>
                  </a:extLst>
                </a:gridCol>
                <a:gridCol w="621437">
                  <a:extLst>
                    <a:ext uri="{9D8B030D-6E8A-4147-A177-3AD203B41FA5}">
                      <a16:colId xmlns:a16="http://schemas.microsoft.com/office/drawing/2014/main" val="1766206162"/>
                    </a:ext>
                  </a:extLst>
                </a:gridCol>
                <a:gridCol w="630315">
                  <a:extLst>
                    <a:ext uri="{9D8B030D-6E8A-4147-A177-3AD203B41FA5}">
                      <a16:colId xmlns:a16="http://schemas.microsoft.com/office/drawing/2014/main" val="162638264"/>
                    </a:ext>
                  </a:extLst>
                </a:gridCol>
                <a:gridCol w="639192">
                  <a:extLst>
                    <a:ext uri="{9D8B030D-6E8A-4147-A177-3AD203B41FA5}">
                      <a16:colId xmlns:a16="http://schemas.microsoft.com/office/drawing/2014/main" val="680939290"/>
                    </a:ext>
                  </a:extLst>
                </a:gridCol>
                <a:gridCol w="603682">
                  <a:extLst>
                    <a:ext uri="{9D8B030D-6E8A-4147-A177-3AD203B41FA5}">
                      <a16:colId xmlns:a16="http://schemas.microsoft.com/office/drawing/2014/main" val="1496038436"/>
                    </a:ext>
                  </a:extLst>
                </a:gridCol>
                <a:gridCol w="603681">
                  <a:extLst>
                    <a:ext uri="{9D8B030D-6E8A-4147-A177-3AD203B41FA5}">
                      <a16:colId xmlns:a16="http://schemas.microsoft.com/office/drawing/2014/main" val="3034183157"/>
                    </a:ext>
                  </a:extLst>
                </a:gridCol>
                <a:gridCol w="772356">
                  <a:extLst>
                    <a:ext uri="{9D8B030D-6E8A-4147-A177-3AD203B41FA5}">
                      <a16:colId xmlns:a16="http://schemas.microsoft.com/office/drawing/2014/main" val="3448893608"/>
                    </a:ext>
                  </a:extLst>
                </a:gridCol>
              </a:tblGrid>
              <a:tr h="4921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6/3-6/7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6/7-6/14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6/14-6/21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6/21-6/28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6/28-7/5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7/5-7/12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7/19-7/26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7/26-7/31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68821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ELECTRONICS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89700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-SCHEMATIC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836436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-PCB LAYOUT AND ROUTING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8623693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-HARDWARE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128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FIRMWARE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851299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-PROJECT STACK 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621485"/>
                  </a:ext>
                </a:extLst>
              </a:tr>
              <a:tr h="3184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-SENSOR 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450548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-RTT AND SERIAL DATA LOGGING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740466"/>
                  </a:ext>
                </a:extLst>
              </a:tr>
              <a:tr h="3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-FIRMWARE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14888"/>
                  </a:ext>
                </a:extLst>
              </a:tr>
            </a:tbl>
          </a:graphicData>
        </a:graphic>
      </p:graphicFrame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29C8C11-E9F7-4A9D-953C-4A0D20F438E0}"/>
              </a:ext>
            </a:extLst>
          </p:cNvPr>
          <p:cNvSpPr/>
          <p:nvPr/>
        </p:nvSpPr>
        <p:spPr>
          <a:xfrm>
            <a:off x="3888419" y="2020859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8105794C-26CC-43F1-B90E-5AEDAC317FFE}"/>
              </a:ext>
            </a:extLst>
          </p:cNvPr>
          <p:cNvSpPr/>
          <p:nvPr/>
        </p:nvSpPr>
        <p:spPr>
          <a:xfrm>
            <a:off x="4421079" y="2044242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DF8F4A23-F7F3-425C-9243-A9429A294561}"/>
              </a:ext>
            </a:extLst>
          </p:cNvPr>
          <p:cNvSpPr/>
          <p:nvPr/>
        </p:nvSpPr>
        <p:spPr>
          <a:xfrm>
            <a:off x="5052873" y="2365317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0B6E53-19DD-49B2-8A09-C0507146DBE6}"/>
              </a:ext>
            </a:extLst>
          </p:cNvPr>
          <p:cNvSpPr/>
          <p:nvPr/>
        </p:nvSpPr>
        <p:spPr>
          <a:xfrm>
            <a:off x="6959261" y="3773898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38F8A9C-ABCA-41D1-8801-FEA7CDBD0494}"/>
              </a:ext>
            </a:extLst>
          </p:cNvPr>
          <p:cNvSpPr/>
          <p:nvPr/>
        </p:nvSpPr>
        <p:spPr>
          <a:xfrm>
            <a:off x="5666911" y="2375675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B04014A3-FC9C-46D2-96F2-84281286F09A}"/>
              </a:ext>
            </a:extLst>
          </p:cNvPr>
          <p:cNvSpPr/>
          <p:nvPr/>
        </p:nvSpPr>
        <p:spPr>
          <a:xfrm>
            <a:off x="6307582" y="3353698"/>
            <a:ext cx="301841" cy="337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34F8B14-D61B-45A3-A12D-B4E90B39D05D}"/>
              </a:ext>
            </a:extLst>
          </p:cNvPr>
          <p:cNvSpPr/>
          <p:nvPr/>
        </p:nvSpPr>
        <p:spPr>
          <a:xfrm>
            <a:off x="6343092" y="3773898"/>
            <a:ext cx="230819" cy="22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0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wireless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Wireless charging IC: TI BQ51003</a:t>
            </a:r>
          </a:p>
          <a:p>
            <a:pPr lvl="1"/>
            <a:r>
              <a:rPr lang="en-US" dirty="0"/>
              <a:t>28 pin, 1.90 mm x 3.00 mm</a:t>
            </a:r>
          </a:p>
          <a:p>
            <a:pPr lvl="1"/>
            <a:r>
              <a:rPr lang="en-US" dirty="0"/>
              <a:t>QI v1.2 communication protocol</a:t>
            </a:r>
          </a:p>
          <a:p>
            <a:pPr lvl="1"/>
            <a:r>
              <a:rPr lang="en-US" dirty="0"/>
              <a:t>93% AC-DC efficiency</a:t>
            </a:r>
          </a:p>
          <a:p>
            <a:pPr lvl="1"/>
            <a:r>
              <a:rPr lang="en-US" dirty="0"/>
              <a:t>$3.00 [X1], 296-39952-1-ND,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LiPo battery charger IC: TI BQ25100</a:t>
            </a:r>
          </a:p>
          <a:p>
            <a:pPr lvl="1"/>
            <a:r>
              <a:rPr lang="en-US" dirty="0"/>
              <a:t>6 pin, 1.6 mm x 0.90 mm, 4.2V 1 cell</a:t>
            </a:r>
          </a:p>
          <a:p>
            <a:pPr lvl="1"/>
            <a:r>
              <a:rPr lang="en-US" dirty="0"/>
              <a:t>1% Charge voltage accuracy</a:t>
            </a:r>
          </a:p>
          <a:p>
            <a:pPr lvl="1"/>
            <a:r>
              <a:rPr lang="en-US" dirty="0"/>
              <a:t>10 mA to 250 mA charging current</a:t>
            </a:r>
          </a:p>
          <a:p>
            <a:pPr lvl="1"/>
            <a:r>
              <a:rPr lang="en-US" dirty="0"/>
              <a:t>$2.24 [X1], 296-38373-1-ND,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B16EF98-2212-4D62-B8C5-880587A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00" y="3842089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182035" y="5270839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BQ25100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3E918-2210-47AC-8992-9B32EB984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78" b="15858"/>
          <a:stretch/>
        </p:blipFill>
        <p:spPr>
          <a:xfrm>
            <a:off x="6929471" y="1472260"/>
            <a:ext cx="1837412" cy="110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46841" y="266121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BQ51003</a:t>
            </a:r>
          </a:p>
        </p:txBody>
      </p:sp>
    </p:spTree>
    <p:extLst>
      <p:ext uri="{BB962C8B-B14F-4D97-AF65-F5344CB8AC3E}">
        <p14:creationId xmlns:p14="http://schemas.microsoft.com/office/powerpoint/2010/main" val="3304255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Reed Switch: ABLIC S-5712A</a:t>
            </a:r>
          </a:p>
          <a:p>
            <a:pPr lvl="1"/>
            <a:r>
              <a:rPr lang="en-US" dirty="0"/>
              <a:t>4 pin, 1.90 mm x 3.00 mm, SNT-4A</a:t>
            </a:r>
          </a:p>
          <a:p>
            <a:pPr lvl="1"/>
            <a:r>
              <a:rPr lang="en-US" dirty="0"/>
              <a:t>Non-contact ‘power switch’</a:t>
            </a:r>
          </a:p>
          <a:p>
            <a:pPr lvl="1"/>
            <a:r>
              <a:rPr lang="en-US" dirty="0"/>
              <a:t>High accuracy hall effect switch IC</a:t>
            </a:r>
          </a:p>
          <a:p>
            <a:pPr lvl="1"/>
            <a:r>
              <a:rPr lang="en-US" dirty="0"/>
              <a:t>$1.07 [X1], 1662-1617-1-ND,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Linear Regulator: Analog Devices ADP172</a:t>
            </a:r>
          </a:p>
          <a:p>
            <a:pPr lvl="1"/>
            <a:r>
              <a:rPr lang="en-US" dirty="0"/>
              <a:t>4 pin, 0.95 mm x 1.03 mm, 4-WLCSP</a:t>
            </a:r>
          </a:p>
          <a:p>
            <a:pPr lvl="1"/>
            <a:r>
              <a:rPr lang="en-US" dirty="0"/>
              <a:t>0.1V dropout voltage</a:t>
            </a:r>
          </a:p>
          <a:p>
            <a:pPr lvl="1"/>
            <a:r>
              <a:rPr lang="en-US" dirty="0"/>
              <a:t>300 mA max current</a:t>
            </a:r>
          </a:p>
          <a:p>
            <a:pPr lvl="1"/>
            <a:r>
              <a:rPr lang="en-US" dirty="0"/>
              <a:t>$1.09 [X1], ADP172ACBZ-3.0-R7CT-ND,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484567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ADP172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160158" y="276552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S-5712A</a:t>
            </a:r>
          </a:p>
        </p:txBody>
      </p:sp>
      <p:pic>
        <p:nvPicPr>
          <p:cNvPr id="5" name="Picture 4" descr="A picture containing table, black&#10;&#10;Description automatically generated">
            <a:extLst>
              <a:ext uri="{FF2B5EF4-FFF2-40B4-BE49-F238E27FC236}">
                <a16:creationId xmlns:a16="http://schemas.microsoft.com/office/drawing/2014/main" id="{C9179648-1073-4C11-AE5F-C04BB88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15" y="1303697"/>
            <a:ext cx="1428750" cy="142875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1D1A94D-3CA0-4486-9163-A611EAA91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3" t="9931" r="15619" b="12621"/>
          <a:stretch/>
        </p:blipFill>
        <p:spPr>
          <a:xfrm>
            <a:off x="7160157" y="3723146"/>
            <a:ext cx="1467392" cy="1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2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9C3EAE-D633-42FB-B51C-675457F6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81" y="1256110"/>
            <a:ext cx="1478468" cy="147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selection: power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Charging coil: Wurth 760308101219</a:t>
            </a:r>
          </a:p>
          <a:p>
            <a:pPr lvl="1"/>
            <a:r>
              <a:rPr lang="en-US" dirty="0"/>
              <a:t>1 coil, 1 layer, D=15 mm, H=0.6 mm</a:t>
            </a:r>
          </a:p>
          <a:p>
            <a:pPr lvl="1"/>
            <a:r>
              <a:rPr lang="en-US" dirty="0"/>
              <a:t>11.8 </a:t>
            </a:r>
            <a:r>
              <a:rPr lang="en-US" dirty="0" err="1"/>
              <a:t>uH</a:t>
            </a:r>
            <a:r>
              <a:rPr lang="en-US" dirty="0"/>
              <a:t>, 750 m</a:t>
            </a:r>
            <a:r>
              <a:rPr lang="el-GR" dirty="0"/>
              <a:t>Ω</a:t>
            </a:r>
            <a:r>
              <a:rPr lang="en-US" dirty="0"/>
              <a:t>, t = ±10% </a:t>
            </a:r>
          </a:p>
          <a:p>
            <a:pPr lvl="1"/>
            <a:r>
              <a:rPr lang="en-US" dirty="0"/>
              <a:t>$7.43 [X1], 732-9675-ND,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Fuel gauge: TI BQ27621-G1</a:t>
            </a:r>
          </a:p>
          <a:p>
            <a:pPr lvl="1"/>
            <a:r>
              <a:rPr lang="en-US" dirty="0"/>
              <a:t>9 pin, 1.62 mm x 1.58 mm, 9-DSBGA, 0.5 mm pitch</a:t>
            </a:r>
          </a:p>
          <a:p>
            <a:pPr lvl="1"/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communication</a:t>
            </a:r>
          </a:p>
          <a:p>
            <a:pPr lvl="1"/>
            <a:r>
              <a:rPr lang="en-US" dirty="0"/>
              <a:t>Dynamic voltage correlation algorithm</a:t>
            </a:r>
          </a:p>
          <a:p>
            <a:pPr lvl="1"/>
            <a:r>
              <a:rPr lang="en-US" dirty="0"/>
              <a:t>Battery capacity, state-of-charge, voltage</a:t>
            </a:r>
          </a:p>
          <a:p>
            <a:pPr lvl="1"/>
            <a:r>
              <a:rPr lang="en-US" dirty="0"/>
              <a:t>$2.21 [X1], 296-37460-1-ND,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F2148-FF87-43A0-B6C4-DCEEB9A97845}"/>
              </a:ext>
            </a:extLst>
          </p:cNvPr>
          <p:cNvSpPr txBox="1"/>
          <p:nvPr/>
        </p:nvSpPr>
        <p:spPr>
          <a:xfrm>
            <a:off x="7294611" y="5600057"/>
            <a:ext cx="15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BQ27621-G1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95552-4689-41B2-9D5F-D805EB537B92}"/>
              </a:ext>
            </a:extLst>
          </p:cNvPr>
          <p:cNvSpPr txBox="1"/>
          <p:nvPr/>
        </p:nvSpPr>
        <p:spPr>
          <a:xfrm>
            <a:off x="7021463" y="2628867"/>
            <a:ext cx="17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760308101219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341B7-3247-463F-BCDA-E66CD6DF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71" y="3855277"/>
            <a:ext cx="1744779" cy="17447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FAE840-735D-426F-BDD5-E1842E6DB453}"/>
              </a:ext>
            </a:extLst>
          </p:cNvPr>
          <p:cNvSpPr/>
          <p:nvPr/>
        </p:nvSpPr>
        <p:spPr>
          <a:xfrm>
            <a:off x="141860" y="2956264"/>
            <a:ext cx="8716390" cy="3062790"/>
          </a:xfrm>
          <a:prstGeom prst="roundRect">
            <a:avLst/>
          </a:prstGeom>
          <a:solidFill>
            <a:schemeClr val="tx2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60589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5378-7476-4113-9EFE-9E2FCCF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selection: TBD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F26-4E1A-4938-B962-7ED69A27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573965" cy="4961480"/>
          </a:xfrm>
        </p:spPr>
        <p:txBody>
          <a:bodyPr/>
          <a:lstStyle/>
          <a:p>
            <a:r>
              <a:rPr lang="en-US" dirty="0"/>
              <a:t>Components still need to be selected:</a:t>
            </a:r>
          </a:p>
          <a:p>
            <a:pPr lvl="1"/>
            <a:r>
              <a:rPr lang="en-US" dirty="0"/>
              <a:t>BLE antenna</a:t>
            </a:r>
          </a:p>
          <a:p>
            <a:pPr lvl="1"/>
            <a:r>
              <a:rPr lang="en-US" dirty="0"/>
              <a:t>BLE impedance matching circuit/filter</a:t>
            </a:r>
          </a:p>
          <a:p>
            <a:pPr lvl="1"/>
            <a:r>
              <a:rPr lang="en-US" dirty="0"/>
              <a:t>DCDC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F6C6-3965-4479-9FAF-374C09A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functionality:</a:t>
            </a:r>
          </a:p>
          <a:p>
            <a:pPr lvl="1"/>
            <a:r>
              <a:rPr lang="en-US" dirty="0"/>
              <a:t>Local data storage? (SD Card, EEPROM,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Type of ECG connector? (</a:t>
            </a:r>
            <a:r>
              <a:rPr lang="en-US" dirty="0" err="1"/>
              <a:t>Digikey</a:t>
            </a:r>
            <a:r>
              <a:rPr lang="en-US" dirty="0"/>
              <a:t> part number…)</a:t>
            </a:r>
          </a:p>
          <a:p>
            <a:pPr lvl="1"/>
            <a:r>
              <a:rPr lang="en-US" dirty="0"/>
              <a:t>NFC?</a:t>
            </a:r>
          </a:p>
          <a:p>
            <a:pPr lvl="1"/>
            <a:r>
              <a:rPr lang="en-US" dirty="0"/>
              <a:t>Any other ideas?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5A107-568C-4CB2-B116-F5F38891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5268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47906-6CD5-467E-B854-61BF2D48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921619"/>
            <a:ext cx="8572500" cy="1014761"/>
          </a:xfrm>
        </p:spPr>
        <p:txBody>
          <a:bodyPr/>
          <a:lstStyle/>
          <a:p>
            <a:pPr algn="ctr"/>
            <a:r>
              <a:rPr lang="en-US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26931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9FBD5-B30A-4610-8E9C-8F7213F9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238583"/>
          </a:xfrm>
        </p:spPr>
        <p:txBody>
          <a:bodyPr/>
          <a:lstStyle/>
          <a:p>
            <a:r>
              <a:rPr lang="en-US" dirty="0"/>
              <a:t>Schematic generation</a:t>
            </a:r>
          </a:p>
          <a:p>
            <a:pPr lvl="1"/>
            <a:r>
              <a:rPr lang="en-US" strike="sngStrike" dirty="0"/>
              <a:t>nRF52 with supporting circuitry (2 hours)</a:t>
            </a:r>
          </a:p>
          <a:p>
            <a:pPr lvl="1"/>
            <a:r>
              <a:rPr lang="en-US" strike="sngStrike" dirty="0"/>
              <a:t>BLE antenna and impedance matching circuit (2 hours)</a:t>
            </a:r>
          </a:p>
          <a:p>
            <a:pPr lvl="1"/>
            <a:r>
              <a:rPr lang="en-US" strike="sngStrike" dirty="0"/>
              <a:t>Wireless charging (5 hours)</a:t>
            </a:r>
          </a:p>
          <a:p>
            <a:pPr lvl="1"/>
            <a:r>
              <a:rPr lang="en-US" strike="sngStrike" dirty="0"/>
              <a:t>Lithium battery charging (2 hours)</a:t>
            </a:r>
          </a:p>
          <a:p>
            <a:pPr lvl="1"/>
            <a:r>
              <a:rPr lang="en-US" strike="sngStrike" dirty="0"/>
              <a:t>UI interaction (1 hour)</a:t>
            </a:r>
          </a:p>
          <a:p>
            <a:pPr lvl="1"/>
            <a:r>
              <a:rPr lang="en-US" strike="sngStrike" dirty="0"/>
              <a:t>USB charging (2 hours)</a:t>
            </a:r>
          </a:p>
          <a:p>
            <a:pPr lvl="1"/>
            <a:r>
              <a:rPr lang="en-US" strike="sngStrike" dirty="0"/>
              <a:t>Biosensors: temperature, IMU, ECG (4 hours)</a:t>
            </a:r>
          </a:p>
          <a:p>
            <a:pPr lvl="1"/>
            <a:r>
              <a:rPr lang="en-US" strike="sngStrike" dirty="0"/>
              <a:t>Test points, connectors, jumpers (2 hours)</a:t>
            </a:r>
          </a:p>
          <a:p>
            <a:r>
              <a:rPr lang="en-US" dirty="0"/>
              <a:t>Estimated time: 20 hours</a:t>
            </a:r>
          </a:p>
          <a:p>
            <a:r>
              <a:rPr lang="en-US" dirty="0"/>
              <a:t>Actual time spent: 22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E1A10-98FF-4262-A123-C13A8D3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development: 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BDDF-27DF-4955-9BCB-16F0FCE48238}"/>
              </a:ext>
            </a:extLst>
          </p:cNvPr>
          <p:cNvSpPr txBox="1"/>
          <p:nvPr/>
        </p:nvSpPr>
        <p:spPr>
          <a:xfrm>
            <a:off x="261151" y="6359839"/>
            <a:ext cx="773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*Not in scope for current phase of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124370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3643-E55B-4215-A886-C0B6A349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0" y="967666"/>
            <a:ext cx="7614018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A64B6-F8F4-463D-BF62-3E799C5E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5" y="1050086"/>
            <a:ext cx="7499229" cy="5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BAD26-C759-4B96-B127-D333FA05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date: 6/28/2020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74A5-9173-43DF-A63A-29CBC29D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6" y="1029810"/>
            <a:ext cx="752727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32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1486</TotalTime>
  <Words>1916</Words>
  <Application>Microsoft Office PowerPoint</Application>
  <PresentationFormat>On-screen Show (4:3)</PresentationFormat>
  <Paragraphs>378</Paragraphs>
  <Slides>44</Slides>
  <Notes>0</Notes>
  <HiddenSlides>26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Roboto Condensed Light</vt:lpstr>
      <vt:lpstr>Roboto</vt:lpstr>
      <vt:lpstr>Custom Design</vt:lpstr>
      <vt:lpstr>1_Custom Design</vt:lpstr>
      <vt:lpstr>2_Custom Design</vt:lpstr>
      <vt:lpstr>Bio-Sensor Wearable Development Board</vt:lpstr>
      <vt:lpstr>Outline</vt:lpstr>
      <vt:lpstr>SCHEDULE</vt:lpstr>
      <vt:lpstr>Schedule Gantt chart</vt:lpstr>
      <vt:lpstr>PROGRESS TO DATE</vt:lpstr>
      <vt:lpstr>Electronics development: schematic</vt:lpstr>
      <vt:lpstr>Progress to date: 6/28/2020</vt:lpstr>
      <vt:lpstr>Progress to date: 6/28/2020</vt:lpstr>
      <vt:lpstr>Progress to date: 6/28/2020</vt:lpstr>
      <vt:lpstr>Progress to date: 6/28/2020</vt:lpstr>
      <vt:lpstr>Electronics development: PCB design</vt:lpstr>
      <vt:lpstr>Progress to date: 6/28/2020</vt:lpstr>
      <vt:lpstr>Progress to date: 6/28/2020</vt:lpstr>
      <vt:lpstr>Progress to date: 6/28/2020</vt:lpstr>
      <vt:lpstr>PCB manufacturing specifications</vt:lpstr>
      <vt:lpstr>PCA quote</vt:lpstr>
      <vt:lpstr>Firmware development</vt:lpstr>
      <vt:lpstr>PATH FORWARD</vt:lpstr>
      <vt:lpstr>Path forward (7/05/20 – 7/12/20)</vt:lpstr>
      <vt:lpstr>APPENDIX</vt:lpstr>
      <vt:lpstr>PROJECT MANAGEMENT</vt:lpstr>
      <vt:lpstr>Introduction</vt:lpstr>
      <vt:lpstr>Project management</vt:lpstr>
      <vt:lpstr>Project requirements</vt:lpstr>
      <vt:lpstr>Schedule overview</vt:lpstr>
      <vt:lpstr>PROJECT PROPOSAL</vt:lpstr>
      <vt:lpstr>Firmware development</vt:lpstr>
      <vt:lpstr>Hardware testing</vt:lpstr>
      <vt:lpstr>Block diagram</vt:lpstr>
      <vt:lpstr>PROJECT PROPOSAL: POWER CONSUMPTION TESTING</vt:lpstr>
      <vt:lpstr>Power consumption testing [TBD]</vt:lpstr>
      <vt:lpstr>Power consumption testing [TBD]</vt:lpstr>
      <vt:lpstr>Schedule flowchart: hardware</vt:lpstr>
      <vt:lpstr>Schedule flowchart: firmware</vt:lpstr>
      <vt:lpstr>Component selection: MCU/BLE</vt:lpstr>
      <vt:lpstr>Component selection: clocks</vt:lpstr>
      <vt:lpstr>Component selection: USB/Serial</vt:lpstr>
      <vt:lpstr>Component selection: Bio-sensors</vt:lpstr>
      <vt:lpstr>Component selection: Bio-sensors</vt:lpstr>
      <vt:lpstr>Component selection: wireless charging</vt:lpstr>
      <vt:lpstr>Component selection: power circuit</vt:lpstr>
      <vt:lpstr>Component selection: power circuit</vt:lpstr>
      <vt:lpstr>Component selection: TBD</vt:lpstr>
      <vt:lpstr>Possible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 F Demolder</cp:lastModifiedBy>
  <cp:revision>123</cp:revision>
  <dcterms:created xsi:type="dcterms:W3CDTF">2016-03-09T16:46:53Z</dcterms:created>
  <dcterms:modified xsi:type="dcterms:W3CDTF">2020-07-06T06:32:29Z</dcterms:modified>
</cp:coreProperties>
</file>